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62" r:id="rId3"/>
    <p:sldId id="280" r:id="rId4"/>
    <p:sldId id="285" r:id="rId5"/>
    <p:sldId id="286" r:id="rId6"/>
    <p:sldId id="287" r:id="rId7"/>
    <p:sldId id="257" r:id="rId8"/>
    <p:sldId id="279" r:id="rId9"/>
    <p:sldId id="278" r:id="rId10"/>
    <p:sldId id="264" r:id="rId11"/>
    <p:sldId id="263" r:id="rId12"/>
    <p:sldId id="281" r:id="rId13"/>
    <p:sldId id="282" r:id="rId14"/>
    <p:sldId id="283" r:id="rId15"/>
    <p:sldId id="260" r:id="rId16"/>
    <p:sldId id="291" r:id="rId17"/>
    <p:sldId id="288" r:id="rId18"/>
    <p:sldId id="289" r:id="rId19"/>
    <p:sldId id="290" r:id="rId20"/>
    <p:sldId id="292" r:id="rId21"/>
    <p:sldId id="268" r:id="rId22"/>
    <p:sldId id="293" r:id="rId23"/>
    <p:sldId id="294" r:id="rId24"/>
    <p:sldId id="295" r:id="rId25"/>
    <p:sldId id="265"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DCA85"/>
    <a:srgbClr val="FE7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54" y="28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783632" y="1122363"/>
            <a:ext cx="7884368" cy="1298525"/>
          </a:xfrm>
        </p:spPr>
        <p:txBody>
          <a:bodyPr anchor="b"/>
          <a:lstStyle>
            <a:lvl1pPr algn="ctr">
              <a:defRPr sz="6000">
                <a:latin typeface="Arial Black" panose="020B0A04020102020204" pitchFamily="34"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2783632" y="2636912"/>
            <a:ext cx="7884368" cy="2620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tr-TR" altLang="tr-TR"/>
          </a:p>
        </p:txBody>
      </p:sp>
      <p:sp>
        <p:nvSpPr>
          <p:cNvPr id="6" name="Slide Number Placeholder 5"/>
          <p:cNvSpPr>
            <a:spLocks noGrp="1"/>
          </p:cNvSpPr>
          <p:nvPr>
            <p:ph type="sldNum" sz="quarter" idx="12"/>
          </p:nvPr>
        </p:nvSpPr>
        <p:spPr/>
        <p:txBody>
          <a:bodyPr/>
          <a:lstStyle/>
          <a:p>
            <a:fld id="{609EFD1A-00F4-4DCE-B7CC-BFCC6C2751E6}" type="slidenum">
              <a:rPr lang="tr-TR" altLang="tr-TR" smtClean="0"/>
              <a:pPr/>
              <a:t>‹#›</a:t>
            </a:fld>
            <a:endParaRPr lang="tr-TR" altLang="tr-TR"/>
          </a:p>
        </p:txBody>
      </p:sp>
    </p:spTree>
    <p:extLst>
      <p:ext uri="{BB962C8B-B14F-4D97-AF65-F5344CB8AC3E}">
        <p14:creationId xmlns:p14="http://schemas.microsoft.com/office/powerpoint/2010/main" val="32911852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2855640" y="1412776"/>
            <a:ext cx="8498160" cy="781968"/>
          </a:xfrm>
        </p:spPr>
        <p:txBody>
          <a:bodyPr/>
          <a:lstStyle/>
          <a:p>
            <a:r>
              <a:rPr lang="tr-TR" dirty="0" smtClean="0"/>
              <a:t>Asıl başlık stili için tıklatın</a:t>
            </a:r>
            <a:endParaRPr lang="en-US" dirty="0"/>
          </a:p>
        </p:txBody>
      </p:sp>
      <p:sp>
        <p:nvSpPr>
          <p:cNvPr id="3" name="Vertical Text Placeholder 2"/>
          <p:cNvSpPr>
            <a:spLocks noGrp="1"/>
          </p:cNvSpPr>
          <p:nvPr>
            <p:ph type="body" orient="vert" idx="1"/>
          </p:nvPr>
        </p:nvSpPr>
        <p:spPr>
          <a:xfrm>
            <a:off x="2855640" y="2492896"/>
            <a:ext cx="8498160" cy="324036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tr-TR" altLang="tr-TR"/>
          </a:p>
        </p:txBody>
      </p:sp>
      <p:sp>
        <p:nvSpPr>
          <p:cNvPr id="6" name="Slide Number Placeholder 5"/>
          <p:cNvSpPr>
            <a:spLocks noGrp="1"/>
          </p:cNvSpPr>
          <p:nvPr>
            <p:ph type="sldNum" sz="quarter" idx="12"/>
          </p:nvPr>
        </p:nvSpPr>
        <p:spPr/>
        <p:txBody>
          <a:bodyPr/>
          <a:lstStyle/>
          <a:p>
            <a:fld id="{62446F54-EC82-4E7B-91EF-5AFCC21D6391}" type="slidenum">
              <a:rPr lang="tr-TR" altLang="tr-TR" smtClean="0"/>
              <a:pPr/>
              <a:t>‹#›</a:t>
            </a:fld>
            <a:endParaRPr lang="tr-TR" altLang="tr-TR"/>
          </a:p>
        </p:txBody>
      </p:sp>
    </p:spTree>
    <p:extLst>
      <p:ext uri="{BB962C8B-B14F-4D97-AF65-F5344CB8AC3E}">
        <p14:creationId xmlns:p14="http://schemas.microsoft.com/office/powerpoint/2010/main" val="11473194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tr-TR" altLang="tr-TR"/>
          </a:p>
        </p:txBody>
      </p:sp>
      <p:sp>
        <p:nvSpPr>
          <p:cNvPr id="6" name="Slide Number Placeholder 5"/>
          <p:cNvSpPr>
            <a:spLocks noGrp="1"/>
          </p:cNvSpPr>
          <p:nvPr>
            <p:ph type="sldNum" sz="quarter" idx="12"/>
          </p:nvPr>
        </p:nvSpPr>
        <p:spPr/>
        <p:txBody>
          <a:bodyPr/>
          <a:lstStyle/>
          <a:p>
            <a:fld id="{A1664DEB-37C5-4AA1-88EC-6DB9CB69AB5D}" type="slidenum">
              <a:rPr lang="tr-TR" altLang="tr-TR" smtClean="0"/>
              <a:pPr/>
              <a:t>‹#›</a:t>
            </a:fld>
            <a:endParaRPr lang="tr-TR" altLang="tr-TR"/>
          </a:p>
        </p:txBody>
      </p:sp>
    </p:spTree>
    <p:extLst>
      <p:ext uri="{BB962C8B-B14F-4D97-AF65-F5344CB8AC3E}">
        <p14:creationId xmlns:p14="http://schemas.microsoft.com/office/powerpoint/2010/main" val="32925853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825856" y="1738552"/>
            <a:ext cx="8138120" cy="781968"/>
          </a:xfrm>
        </p:spPr>
        <p:txBody>
          <a:bodyPr/>
          <a:lstStyle/>
          <a:p>
            <a:r>
              <a:rPr lang="tr-TR" dirty="0" smtClean="0"/>
              <a:t>Asıl başlık stili için tıklatın</a:t>
            </a:r>
            <a:endParaRPr lang="en-US" dirty="0"/>
          </a:p>
        </p:txBody>
      </p:sp>
      <p:sp>
        <p:nvSpPr>
          <p:cNvPr id="3" name="Content Placeholder 2"/>
          <p:cNvSpPr>
            <a:spLocks noGrp="1"/>
          </p:cNvSpPr>
          <p:nvPr>
            <p:ph idx="1"/>
          </p:nvPr>
        </p:nvSpPr>
        <p:spPr>
          <a:xfrm>
            <a:off x="2711624" y="2520520"/>
            <a:ext cx="7706072" cy="3525945"/>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tr-TR" altLang="tr-TR"/>
          </a:p>
        </p:txBody>
      </p:sp>
      <p:sp>
        <p:nvSpPr>
          <p:cNvPr id="6" name="Slide Number Placeholder 5"/>
          <p:cNvSpPr>
            <a:spLocks noGrp="1"/>
          </p:cNvSpPr>
          <p:nvPr>
            <p:ph type="sldNum" sz="quarter" idx="12"/>
          </p:nvPr>
        </p:nvSpPr>
        <p:spPr/>
        <p:txBody>
          <a:bodyPr/>
          <a:lstStyle/>
          <a:p>
            <a:fld id="{0402EB38-2D1E-4C61-8754-F9B5BB3510C5}" type="slidenum">
              <a:rPr lang="tr-TR" altLang="tr-TR" smtClean="0"/>
              <a:pPr/>
              <a:t>‹#›</a:t>
            </a:fld>
            <a:endParaRPr lang="tr-TR" altLang="tr-TR"/>
          </a:p>
        </p:txBody>
      </p:sp>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9536" y="836712"/>
            <a:ext cx="1452600" cy="2542049"/>
          </a:xfrm>
          <a:prstGeom prst="rect">
            <a:avLst/>
          </a:prstGeom>
        </p:spPr>
      </p:pic>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3592" y="1759597"/>
            <a:ext cx="67062" cy="4267570"/>
          </a:xfrm>
          <a:prstGeom prst="rect">
            <a:avLst/>
          </a:prstGeom>
        </p:spPr>
      </p:pic>
    </p:spTree>
    <p:extLst>
      <p:ext uri="{BB962C8B-B14F-4D97-AF65-F5344CB8AC3E}">
        <p14:creationId xmlns:p14="http://schemas.microsoft.com/office/powerpoint/2010/main" val="439133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783632" y="1709739"/>
            <a:ext cx="8563818" cy="783158"/>
          </a:xfrm>
        </p:spPr>
        <p:txBody>
          <a:bodyPr anchor="b"/>
          <a:lstStyle>
            <a:lvl1pPr>
              <a:defRPr sz="6000"/>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2783632" y="2852936"/>
            <a:ext cx="9857932" cy="2364283"/>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endParaRPr lang="tr-TR" altLang="tr-TR"/>
          </a:p>
        </p:txBody>
      </p:sp>
      <p:sp>
        <p:nvSpPr>
          <p:cNvPr id="5" name="Footer Placeholder 4"/>
          <p:cNvSpPr>
            <a:spLocks noGrp="1"/>
          </p:cNvSpPr>
          <p:nvPr>
            <p:ph type="ftr" sz="quarter" idx="11"/>
          </p:nvPr>
        </p:nvSpPr>
        <p:spPr/>
        <p:txBody>
          <a:bodyPr/>
          <a:lstStyle/>
          <a:p>
            <a:endParaRPr lang="tr-TR" altLang="tr-TR"/>
          </a:p>
        </p:txBody>
      </p:sp>
      <p:sp>
        <p:nvSpPr>
          <p:cNvPr id="6" name="Slide Number Placeholder 5"/>
          <p:cNvSpPr>
            <a:spLocks noGrp="1"/>
          </p:cNvSpPr>
          <p:nvPr>
            <p:ph type="sldNum" sz="quarter" idx="12"/>
          </p:nvPr>
        </p:nvSpPr>
        <p:spPr/>
        <p:txBody>
          <a:bodyPr/>
          <a:lstStyle/>
          <a:p>
            <a:fld id="{BF91E7AE-AC16-4610-8525-0C3BE8273B78}" type="slidenum">
              <a:rPr lang="tr-TR" altLang="tr-TR" smtClean="0"/>
              <a:pPr/>
              <a:t>‹#›</a:t>
            </a:fld>
            <a:endParaRPr lang="tr-TR" altLang="tr-TR"/>
          </a:p>
        </p:txBody>
      </p:sp>
    </p:spTree>
    <p:extLst>
      <p:ext uri="{BB962C8B-B14F-4D97-AF65-F5344CB8AC3E}">
        <p14:creationId xmlns:p14="http://schemas.microsoft.com/office/powerpoint/2010/main" val="1712018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2848421" y="1685050"/>
            <a:ext cx="8498160" cy="781968"/>
          </a:xfrm>
        </p:spPr>
        <p:txBody>
          <a:bodyPr/>
          <a:lstStyle/>
          <a:p>
            <a:r>
              <a:rPr lang="tr-TR" dirty="0" smtClean="0"/>
              <a:t>Asıl başlık stili için tıklatın</a:t>
            </a:r>
            <a:endParaRPr lang="en-US" dirty="0"/>
          </a:p>
        </p:txBody>
      </p:sp>
      <p:sp>
        <p:nvSpPr>
          <p:cNvPr id="3" name="Content Placeholder 2"/>
          <p:cNvSpPr>
            <a:spLocks noGrp="1"/>
          </p:cNvSpPr>
          <p:nvPr>
            <p:ph sz="half" idx="1"/>
          </p:nvPr>
        </p:nvSpPr>
        <p:spPr>
          <a:xfrm>
            <a:off x="1631504" y="2467018"/>
            <a:ext cx="4388296" cy="3698286"/>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172200" y="2467018"/>
            <a:ext cx="5181600" cy="3698285"/>
          </a:xfrm>
        </p:spPr>
        <p:txBody>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endParaRPr lang="tr-TR" altLang="tr-TR"/>
          </a:p>
        </p:txBody>
      </p:sp>
      <p:sp>
        <p:nvSpPr>
          <p:cNvPr id="7" name="Slide Number Placeholder 6"/>
          <p:cNvSpPr>
            <a:spLocks noGrp="1"/>
          </p:cNvSpPr>
          <p:nvPr>
            <p:ph type="sldNum" sz="quarter" idx="12"/>
          </p:nvPr>
        </p:nvSpPr>
        <p:spPr/>
        <p:txBody>
          <a:bodyPr/>
          <a:lstStyle/>
          <a:p>
            <a:fld id="{6FC22EEA-1FF4-4A8A-85C1-51867A494E72}" type="slidenum">
              <a:rPr lang="tr-TR" altLang="tr-TR" smtClean="0"/>
              <a:pPr/>
              <a:t>‹#›</a:t>
            </a:fld>
            <a:endParaRPr lang="tr-TR" altLang="tr-TR"/>
          </a:p>
        </p:txBody>
      </p:sp>
    </p:spTree>
    <p:extLst>
      <p:ext uri="{BB962C8B-B14F-4D97-AF65-F5344CB8AC3E}">
        <p14:creationId xmlns:p14="http://schemas.microsoft.com/office/powerpoint/2010/main" val="37254735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772502" y="1268761"/>
            <a:ext cx="10515600" cy="59012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771700" y="185888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771700" y="2682792"/>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104112" y="185888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04112" y="2682792"/>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tr-TR" altLang="tr-TR"/>
          </a:p>
        </p:txBody>
      </p:sp>
      <p:sp>
        <p:nvSpPr>
          <p:cNvPr id="8" name="Footer Placeholder 7"/>
          <p:cNvSpPr>
            <a:spLocks noGrp="1"/>
          </p:cNvSpPr>
          <p:nvPr>
            <p:ph type="ftr" sz="quarter" idx="11"/>
          </p:nvPr>
        </p:nvSpPr>
        <p:spPr/>
        <p:txBody>
          <a:bodyPr/>
          <a:lstStyle/>
          <a:p>
            <a:endParaRPr lang="tr-TR" altLang="tr-TR"/>
          </a:p>
        </p:txBody>
      </p:sp>
      <p:sp>
        <p:nvSpPr>
          <p:cNvPr id="9" name="Slide Number Placeholder 8"/>
          <p:cNvSpPr>
            <a:spLocks noGrp="1"/>
          </p:cNvSpPr>
          <p:nvPr>
            <p:ph type="sldNum" sz="quarter" idx="12"/>
          </p:nvPr>
        </p:nvSpPr>
        <p:spPr/>
        <p:txBody>
          <a:bodyPr/>
          <a:lstStyle/>
          <a:p>
            <a:fld id="{2A404980-516B-4F27-897F-0CC31E3FBDEB}" type="slidenum">
              <a:rPr lang="tr-TR" altLang="tr-TR" smtClean="0"/>
              <a:pPr/>
              <a:t>‹#›</a:t>
            </a:fld>
            <a:endParaRPr lang="tr-TR" altLang="tr-TR"/>
          </a:p>
        </p:txBody>
      </p:sp>
    </p:spTree>
    <p:extLst>
      <p:ext uri="{BB962C8B-B14F-4D97-AF65-F5344CB8AC3E}">
        <p14:creationId xmlns:p14="http://schemas.microsoft.com/office/powerpoint/2010/main" val="5028299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2855640" y="1484784"/>
            <a:ext cx="8498160" cy="781968"/>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tr-TR" altLang="tr-TR"/>
          </a:p>
        </p:txBody>
      </p:sp>
      <p:sp>
        <p:nvSpPr>
          <p:cNvPr id="4" name="Footer Placeholder 3"/>
          <p:cNvSpPr>
            <a:spLocks noGrp="1"/>
          </p:cNvSpPr>
          <p:nvPr>
            <p:ph type="ftr" sz="quarter" idx="11"/>
          </p:nvPr>
        </p:nvSpPr>
        <p:spPr/>
        <p:txBody>
          <a:bodyPr/>
          <a:lstStyle/>
          <a:p>
            <a:endParaRPr lang="tr-TR" altLang="tr-TR"/>
          </a:p>
        </p:txBody>
      </p:sp>
      <p:sp>
        <p:nvSpPr>
          <p:cNvPr id="5" name="Slide Number Placeholder 4"/>
          <p:cNvSpPr>
            <a:spLocks noGrp="1"/>
          </p:cNvSpPr>
          <p:nvPr>
            <p:ph type="sldNum" sz="quarter" idx="12"/>
          </p:nvPr>
        </p:nvSpPr>
        <p:spPr/>
        <p:txBody>
          <a:bodyPr/>
          <a:lstStyle/>
          <a:p>
            <a:fld id="{FA04A273-E7C7-48B1-B6E2-A986EF5AE3EC}" type="slidenum">
              <a:rPr lang="tr-TR" altLang="tr-TR" smtClean="0"/>
              <a:pPr/>
              <a:t>‹#›</a:t>
            </a:fld>
            <a:endParaRPr lang="tr-TR" altLang="tr-TR"/>
          </a:p>
        </p:txBody>
      </p:sp>
    </p:spTree>
    <p:extLst>
      <p:ext uri="{BB962C8B-B14F-4D97-AF65-F5344CB8AC3E}">
        <p14:creationId xmlns:p14="http://schemas.microsoft.com/office/powerpoint/2010/main" val="33310893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ltLang="tr-TR"/>
          </a:p>
        </p:txBody>
      </p:sp>
      <p:sp>
        <p:nvSpPr>
          <p:cNvPr id="3" name="Footer Placeholder 2"/>
          <p:cNvSpPr>
            <a:spLocks noGrp="1"/>
          </p:cNvSpPr>
          <p:nvPr>
            <p:ph type="ftr" sz="quarter" idx="11"/>
          </p:nvPr>
        </p:nvSpPr>
        <p:spPr/>
        <p:txBody>
          <a:bodyPr/>
          <a:lstStyle/>
          <a:p>
            <a:endParaRPr lang="tr-TR" altLang="tr-TR"/>
          </a:p>
        </p:txBody>
      </p:sp>
      <p:sp>
        <p:nvSpPr>
          <p:cNvPr id="4" name="Slide Number Placeholder 3"/>
          <p:cNvSpPr>
            <a:spLocks noGrp="1"/>
          </p:cNvSpPr>
          <p:nvPr>
            <p:ph type="sldNum" sz="quarter" idx="12"/>
          </p:nvPr>
        </p:nvSpPr>
        <p:spPr/>
        <p:txBody>
          <a:bodyPr/>
          <a:lstStyle/>
          <a:p>
            <a:fld id="{41343CB3-DB92-472B-BF73-9E726077078F}" type="slidenum">
              <a:rPr lang="tr-TR" altLang="tr-TR" smtClean="0"/>
              <a:pPr/>
              <a:t>‹#›</a:t>
            </a:fld>
            <a:endParaRPr lang="tr-TR" altLang="tr-TR"/>
          </a:p>
        </p:txBody>
      </p:sp>
    </p:spTree>
    <p:extLst>
      <p:ext uri="{BB962C8B-B14F-4D97-AF65-F5344CB8AC3E}">
        <p14:creationId xmlns:p14="http://schemas.microsoft.com/office/powerpoint/2010/main" val="21655335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endParaRPr lang="tr-TR" altLang="tr-TR"/>
          </a:p>
        </p:txBody>
      </p:sp>
      <p:sp>
        <p:nvSpPr>
          <p:cNvPr id="7" name="Slide Number Placeholder 6"/>
          <p:cNvSpPr>
            <a:spLocks noGrp="1"/>
          </p:cNvSpPr>
          <p:nvPr>
            <p:ph type="sldNum" sz="quarter" idx="12"/>
          </p:nvPr>
        </p:nvSpPr>
        <p:spPr/>
        <p:txBody>
          <a:bodyPr/>
          <a:lstStyle/>
          <a:p>
            <a:fld id="{FCC85A46-D72B-4764-B942-3CC687CA1B22}" type="slidenum">
              <a:rPr lang="tr-TR" altLang="tr-TR" smtClean="0"/>
              <a:pPr/>
              <a:t>‹#›</a:t>
            </a:fld>
            <a:endParaRPr lang="tr-TR" altLang="tr-TR"/>
          </a:p>
        </p:txBody>
      </p:sp>
    </p:spTree>
    <p:extLst>
      <p:ext uri="{BB962C8B-B14F-4D97-AF65-F5344CB8AC3E}">
        <p14:creationId xmlns:p14="http://schemas.microsoft.com/office/powerpoint/2010/main" val="8555383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endParaRPr lang="tr-TR" altLang="tr-TR"/>
          </a:p>
        </p:txBody>
      </p:sp>
      <p:sp>
        <p:nvSpPr>
          <p:cNvPr id="6" name="Footer Placeholder 5"/>
          <p:cNvSpPr>
            <a:spLocks noGrp="1"/>
          </p:cNvSpPr>
          <p:nvPr>
            <p:ph type="ftr" sz="quarter" idx="11"/>
          </p:nvPr>
        </p:nvSpPr>
        <p:spPr/>
        <p:txBody>
          <a:bodyPr/>
          <a:lstStyle/>
          <a:p>
            <a:endParaRPr lang="tr-TR" altLang="tr-TR"/>
          </a:p>
        </p:txBody>
      </p:sp>
      <p:sp>
        <p:nvSpPr>
          <p:cNvPr id="7" name="Slide Number Placeholder 6"/>
          <p:cNvSpPr>
            <a:spLocks noGrp="1"/>
          </p:cNvSpPr>
          <p:nvPr>
            <p:ph type="sldNum" sz="quarter" idx="12"/>
          </p:nvPr>
        </p:nvSpPr>
        <p:spPr/>
        <p:txBody>
          <a:bodyPr/>
          <a:lstStyle/>
          <a:p>
            <a:fld id="{98D5C889-DC72-4327-88AE-529D29758C63}" type="slidenum">
              <a:rPr lang="tr-TR" altLang="tr-TR" smtClean="0"/>
              <a:pPr/>
              <a:t>‹#›</a:t>
            </a:fld>
            <a:endParaRPr lang="tr-TR" altLang="tr-TR"/>
          </a:p>
        </p:txBody>
      </p:sp>
    </p:spTree>
    <p:extLst>
      <p:ext uri="{BB962C8B-B14F-4D97-AF65-F5344CB8AC3E}">
        <p14:creationId xmlns:p14="http://schemas.microsoft.com/office/powerpoint/2010/main" val="3728821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5640" y="1701160"/>
            <a:ext cx="8498160" cy="781968"/>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2855640" y="2564904"/>
            <a:ext cx="8498160" cy="3168352"/>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lt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lt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C550B-E10F-4E7B-BB3A-E12EBC3BB272}" type="slidenum">
              <a:rPr lang="tr-TR" altLang="tr-TR" smtClean="0"/>
              <a:pPr/>
              <a:t>‹#›</a:t>
            </a:fld>
            <a:endParaRPr lang="tr-TR" altLang="tr-TR"/>
          </a:p>
        </p:txBody>
      </p:sp>
    </p:spTree>
    <p:extLst>
      <p:ext uri="{BB962C8B-B14F-4D97-AF65-F5344CB8AC3E}">
        <p14:creationId xmlns:p14="http://schemas.microsoft.com/office/powerpoint/2010/main" val="52789020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tr-TR" altLang="tr-TR" b="1" dirty="0">
                <a:solidFill>
                  <a:srgbClr val="990033"/>
                </a:solidFill>
              </a:rPr>
              <a:t>	Kur’an’a göre,</a:t>
            </a:r>
            <a:r>
              <a:rPr lang="tr-TR" altLang="tr-TR" dirty="0"/>
              <a:t> </a:t>
            </a:r>
          </a:p>
        </p:txBody>
      </p:sp>
      <p:sp>
        <p:nvSpPr>
          <p:cNvPr id="16387" name="Rectangle 3"/>
          <p:cNvSpPr>
            <a:spLocks noGrp="1" noChangeArrowheads="1"/>
          </p:cNvSpPr>
          <p:nvPr>
            <p:ph idx="1"/>
          </p:nvPr>
        </p:nvSpPr>
        <p:spPr/>
        <p:txBody>
          <a:bodyPr/>
          <a:lstStyle/>
          <a:p>
            <a:pPr algn="just">
              <a:buFont typeface="Wingdings" panose="05000000000000000000" pitchFamily="2" charset="2"/>
              <a:buNone/>
            </a:pPr>
            <a:r>
              <a:rPr lang="tr-TR" altLang="tr-TR" dirty="0"/>
              <a:t>	İnsan-çevre ilişkisinin ilâhî bir boyutu vardır:</a:t>
            </a:r>
          </a:p>
          <a:p>
            <a:pPr algn="just">
              <a:buFont typeface="Wingdings" panose="05000000000000000000" pitchFamily="2" charset="2"/>
              <a:buNone/>
            </a:pPr>
            <a:r>
              <a:rPr lang="tr-TR" altLang="tr-TR" dirty="0"/>
              <a:t> 	</a:t>
            </a:r>
            <a:r>
              <a:rPr lang="tr-TR" altLang="tr-TR" i="1" dirty="0"/>
              <a:t>“Doğu da, batı da (tüm yeryüzü) Allah’ındır. Nereye dönerseniz Allah’ın yüzü işte oradadır.” </a:t>
            </a:r>
            <a:r>
              <a:rPr lang="tr-TR" altLang="tr-TR" sz="1800" dirty="0"/>
              <a:t>(Bakara 2/115)</a:t>
            </a:r>
          </a:p>
          <a:p>
            <a:pPr algn="just">
              <a:buFont typeface="Wingdings" panose="05000000000000000000" pitchFamily="2" charset="2"/>
              <a:buNone/>
            </a:pPr>
            <a:r>
              <a:rPr lang="tr-TR" altLang="tr-TR" dirty="0"/>
              <a:t>	İnsanın çevre ile ilişkisi de nihayetinde </a:t>
            </a:r>
            <a:r>
              <a:rPr lang="tr-TR" altLang="tr-TR" b="1" dirty="0"/>
              <a:t>Yaratıcıyla bağını</a:t>
            </a:r>
            <a:r>
              <a:rPr lang="tr-TR" altLang="tr-TR" dirty="0"/>
              <a:t> ilgilendirmektedir.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tr-TR" altLang="tr-TR" b="1">
                <a:solidFill>
                  <a:srgbClr val="990033"/>
                </a:solidFill>
              </a:rPr>
              <a:t>	Kur’an’a göre,</a:t>
            </a:r>
          </a:p>
        </p:txBody>
      </p:sp>
      <p:sp>
        <p:nvSpPr>
          <p:cNvPr id="14339" name="Rectangle 3"/>
          <p:cNvSpPr>
            <a:spLocks noGrp="1" noChangeArrowheads="1"/>
          </p:cNvSpPr>
          <p:nvPr>
            <p:ph idx="1"/>
          </p:nvPr>
        </p:nvSpPr>
        <p:spPr/>
        <p:txBody>
          <a:bodyPr/>
          <a:lstStyle/>
          <a:p>
            <a:pPr algn="just">
              <a:buFont typeface="Wingdings" panose="05000000000000000000" pitchFamily="2" charset="2"/>
              <a:buNone/>
            </a:pPr>
            <a:r>
              <a:rPr lang="tr-TR" altLang="tr-TR"/>
              <a:t>	Allah, kendi zâtından uzak ve bağımsız bir kâinat var etmemiştir. O, her an aktif biçimde tabiatın kontrolünü elinde tutmakta ve dinamik bir süreci idare etmektedir:</a:t>
            </a:r>
          </a:p>
          <a:p>
            <a:pPr algn="just">
              <a:buFont typeface="Wingdings" panose="05000000000000000000" pitchFamily="2" charset="2"/>
              <a:buNone/>
            </a:pPr>
            <a:r>
              <a:rPr lang="tr-TR" altLang="tr-TR"/>
              <a:t> 	</a:t>
            </a:r>
            <a:r>
              <a:rPr lang="tr-TR" altLang="tr-TR" i="1"/>
              <a:t>“Göklerde ve yerde bulunanlar, (her şeyi) O’ndan isterler. O, her gün iş başındadır.” </a:t>
            </a:r>
            <a:r>
              <a:rPr lang="tr-TR" altLang="tr-TR" sz="1600"/>
              <a:t>(Rahmân 55/29)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tr-TR" altLang="tr-TR" b="1">
                <a:solidFill>
                  <a:srgbClr val="990033"/>
                </a:solidFill>
              </a:rPr>
              <a:t>	O halde,</a:t>
            </a:r>
          </a:p>
        </p:txBody>
      </p:sp>
      <p:sp>
        <p:nvSpPr>
          <p:cNvPr id="35843" name="Rectangle 3"/>
          <p:cNvSpPr>
            <a:spLocks noGrp="1" noChangeArrowheads="1"/>
          </p:cNvSpPr>
          <p:nvPr>
            <p:ph idx="1"/>
          </p:nvPr>
        </p:nvSpPr>
        <p:spPr/>
        <p:txBody>
          <a:bodyPr/>
          <a:lstStyle/>
          <a:p>
            <a:pPr algn="just">
              <a:buFont typeface="Wingdings" panose="05000000000000000000" pitchFamily="2" charset="2"/>
              <a:buNone/>
            </a:pPr>
            <a:r>
              <a:rPr lang="tr-TR" altLang="tr-TR"/>
              <a:t>	</a:t>
            </a:r>
          </a:p>
          <a:p>
            <a:pPr algn="just">
              <a:buFont typeface="Wingdings" panose="05000000000000000000" pitchFamily="2" charset="2"/>
              <a:buNone/>
            </a:pPr>
            <a:r>
              <a:rPr lang="tr-TR" altLang="tr-TR"/>
              <a:t>	Allah’ın çevre ile doğrudan ilgili olmasının doğal bir sonucu olarak, çevre hakkında birtakım sınırlar belirlediğini ve insandan bu sınırlara riayet etmesini istediğini görürüz.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tr-TR" altLang="tr-TR" b="1">
              <a:solidFill>
                <a:srgbClr val="990033"/>
              </a:solidFill>
            </a:endParaRPr>
          </a:p>
        </p:txBody>
      </p:sp>
      <p:sp>
        <p:nvSpPr>
          <p:cNvPr id="36867" name="Rectangle 3"/>
          <p:cNvSpPr>
            <a:spLocks noGrp="1" noChangeArrowheads="1"/>
          </p:cNvSpPr>
          <p:nvPr>
            <p:ph idx="1"/>
          </p:nvPr>
        </p:nvSpPr>
        <p:spPr/>
        <p:txBody>
          <a:bodyPr/>
          <a:lstStyle/>
          <a:p>
            <a:pPr algn="just">
              <a:buFont typeface="Wingdings" panose="05000000000000000000" pitchFamily="2" charset="2"/>
              <a:buNone/>
            </a:pPr>
            <a:r>
              <a:rPr lang="tr-TR" altLang="tr-TR"/>
              <a:t>	</a:t>
            </a:r>
          </a:p>
          <a:p>
            <a:pPr algn="just">
              <a:buFont typeface="Wingdings" panose="05000000000000000000" pitchFamily="2" charset="2"/>
              <a:buNone/>
            </a:pPr>
            <a:r>
              <a:rPr lang="tr-TR" altLang="tr-TR"/>
              <a:t>	Bir kısmı hukukî bir kısmı ise ahlâkî nitelik taşıyan bu sınırlar, emir ve yasaklar, insanın hem bu dünyadaki hem de ahiret hayatındaki çevresini etkileyecek kadar önemlidir ve öğrenilmeyi beklemektedir.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tr-TR" altLang="tr-TR" b="1">
                <a:solidFill>
                  <a:srgbClr val="990033"/>
                </a:solidFill>
              </a:rPr>
              <a:t>	Demek ki,</a:t>
            </a:r>
          </a:p>
        </p:txBody>
      </p:sp>
      <p:sp>
        <p:nvSpPr>
          <p:cNvPr id="37891" name="Rectangle 3"/>
          <p:cNvSpPr>
            <a:spLocks noGrp="1" noChangeArrowheads="1"/>
          </p:cNvSpPr>
          <p:nvPr>
            <p:ph idx="1"/>
          </p:nvPr>
        </p:nvSpPr>
        <p:spPr/>
        <p:txBody>
          <a:bodyPr/>
          <a:lstStyle/>
          <a:p>
            <a:pPr algn="just">
              <a:buFont typeface="Wingdings" panose="05000000000000000000" pitchFamily="2" charset="2"/>
              <a:buNone/>
            </a:pPr>
            <a:endParaRPr lang="tr-TR" altLang="tr-TR"/>
          </a:p>
          <a:p>
            <a:pPr algn="just">
              <a:buFont typeface="Wingdings" panose="05000000000000000000" pitchFamily="2" charset="2"/>
              <a:buNone/>
            </a:pPr>
            <a:endParaRPr lang="tr-TR" altLang="tr-TR"/>
          </a:p>
          <a:p>
            <a:pPr algn="just">
              <a:buFont typeface="Wingdings" panose="05000000000000000000" pitchFamily="2" charset="2"/>
              <a:buNone/>
            </a:pPr>
            <a:r>
              <a:rPr lang="tr-TR" altLang="tr-TR"/>
              <a:t>	</a:t>
            </a:r>
            <a:r>
              <a:rPr lang="tr-TR" altLang="tr-TR" sz="3600" b="1"/>
              <a:t>Çevre-insan ilişkisinin eğitime bakan bir yüzü vardır.</a:t>
            </a:r>
          </a:p>
          <a:p>
            <a:pPr>
              <a:buFont typeface="Wingdings" panose="05000000000000000000" pitchFamily="2" charset="2"/>
              <a:buNone/>
            </a:pPr>
            <a:endParaRPr lang="tr-TR" altLang="tr-TR" sz="36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tr-TR" altLang="tr-TR" sz="3600" b="1">
                <a:solidFill>
                  <a:srgbClr val="990033"/>
                </a:solidFill>
              </a:rPr>
              <a:t>	Allah’ın, İnsanı Çevre ile Eğitişi</a:t>
            </a:r>
          </a:p>
        </p:txBody>
      </p:sp>
      <p:sp>
        <p:nvSpPr>
          <p:cNvPr id="11267" name="Rectangle 3"/>
          <p:cNvSpPr>
            <a:spLocks noGrp="1" noChangeArrowheads="1"/>
          </p:cNvSpPr>
          <p:nvPr>
            <p:ph idx="1"/>
          </p:nvPr>
        </p:nvSpPr>
        <p:spPr/>
        <p:txBody>
          <a:bodyPr>
            <a:normAutofit lnSpcReduction="10000"/>
          </a:bodyPr>
          <a:lstStyle/>
          <a:p>
            <a:pPr algn="just">
              <a:buFont typeface="Wingdings" panose="05000000000000000000" pitchFamily="2" charset="2"/>
              <a:buNone/>
            </a:pPr>
            <a:r>
              <a:rPr lang="tr-TR" altLang="tr-TR"/>
              <a:t>	</a:t>
            </a:r>
          </a:p>
          <a:p>
            <a:pPr algn="just">
              <a:buFont typeface="Wingdings" panose="05000000000000000000" pitchFamily="2" charset="2"/>
              <a:buNone/>
            </a:pPr>
            <a:r>
              <a:rPr lang="tr-TR" altLang="tr-TR"/>
              <a:t>	İnsan, çevresi hakkında bilgi edinmekle yükümlü olduğu kadar, çevrenin onu nasıl eğittiğine de dikkat kesilmelidir.</a:t>
            </a:r>
          </a:p>
          <a:p>
            <a:pPr algn="just">
              <a:buFont typeface="Wingdings" panose="05000000000000000000" pitchFamily="2" charset="2"/>
              <a:buNone/>
            </a:pPr>
            <a:endParaRPr lang="tr-TR" altLang="tr-TR"/>
          </a:p>
          <a:p>
            <a:pPr algn="just">
              <a:buFont typeface="Wingdings" panose="05000000000000000000" pitchFamily="2" charset="2"/>
              <a:buNone/>
            </a:pPr>
            <a:r>
              <a:rPr lang="tr-TR" altLang="tr-TR"/>
              <a:t>	Çünkü çevrenin bizzat kendisi, Allah tarafından kulların eğitiminde materyal olarak kullanılmaktadır!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algn="just"/>
            <a:r>
              <a:rPr lang="tr-TR" altLang="tr-TR" sz="4000" b="1" dirty="0">
                <a:solidFill>
                  <a:srgbClr val="990033"/>
                </a:solidFill>
              </a:rPr>
              <a:t>	Allah İnsana Çevreyle Ne Öğretir?</a:t>
            </a:r>
          </a:p>
        </p:txBody>
      </p:sp>
      <p:sp>
        <p:nvSpPr>
          <p:cNvPr id="47107" name="Rectangle 3"/>
          <p:cNvSpPr>
            <a:spLocks noGrp="1" noChangeArrowheads="1"/>
          </p:cNvSpPr>
          <p:nvPr>
            <p:ph idx="1"/>
          </p:nvPr>
        </p:nvSpPr>
        <p:spPr>
          <a:xfrm>
            <a:off x="2567608" y="2708920"/>
            <a:ext cx="7849568" cy="3422006"/>
          </a:xfrm>
        </p:spPr>
        <p:txBody>
          <a:bodyPr/>
          <a:lstStyle/>
          <a:p>
            <a:pPr marL="609600" indent="-609600" algn="just">
              <a:lnSpc>
                <a:spcPct val="90000"/>
              </a:lnSpc>
              <a:buNone/>
            </a:pPr>
            <a:r>
              <a:rPr lang="tr-TR" altLang="tr-TR" dirty="0"/>
              <a:t>	1. </a:t>
            </a:r>
            <a:r>
              <a:rPr lang="tr-TR" altLang="tr-TR" b="1" dirty="0"/>
              <a:t>Tabiattan tevhide</a:t>
            </a:r>
            <a:r>
              <a:rPr lang="tr-TR" altLang="tr-TR" dirty="0"/>
              <a:t> uzanan bir bakışa sahip olması gerektiğini:</a:t>
            </a:r>
          </a:p>
          <a:p>
            <a:pPr marL="609600" indent="-609600" algn="just">
              <a:lnSpc>
                <a:spcPct val="90000"/>
              </a:lnSpc>
              <a:buNone/>
            </a:pPr>
            <a:endParaRPr lang="tr-TR" altLang="tr-TR" dirty="0"/>
          </a:p>
          <a:p>
            <a:pPr marL="609600" indent="-609600" algn="just">
              <a:lnSpc>
                <a:spcPct val="90000"/>
              </a:lnSpc>
              <a:buNone/>
            </a:pPr>
            <a:r>
              <a:rPr lang="tr-TR" altLang="tr-TR" i="1" dirty="0"/>
              <a:t>	“Göklerde ve yeryüzünde bulunanların, sıra </a:t>
            </a:r>
            <a:r>
              <a:rPr lang="tr-TR" altLang="tr-TR" i="1" dirty="0" err="1"/>
              <a:t>sıra</a:t>
            </a:r>
            <a:r>
              <a:rPr lang="tr-TR" altLang="tr-TR" i="1" dirty="0"/>
              <a:t> kuşların Allah’ı </a:t>
            </a:r>
            <a:r>
              <a:rPr lang="tr-TR" altLang="tr-TR" i="1" dirty="0" err="1"/>
              <a:t>tesbih</a:t>
            </a:r>
            <a:r>
              <a:rPr lang="tr-TR" altLang="tr-TR" i="1" dirty="0"/>
              <a:t> ettiğini görmez misin? Her biri duasını ve </a:t>
            </a:r>
            <a:r>
              <a:rPr lang="tr-TR" altLang="tr-TR" i="1" dirty="0" err="1"/>
              <a:t>tesbihini</a:t>
            </a:r>
            <a:r>
              <a:rPr lang="tr-TR" altLang="tr-TR" i="1" dirty="0"/>
              <a:t> kesin olarak bilmektedir. Allah, onların yapmakta olduğu şeyleri hakkıyla bilendir.” </a:t>
            </a:r>
            <a:r>
              <a:rPr lang="tr-TR" altLang="tr-TR" sz="1800" dirty="0"/>
              <a:t>(</a:t>
            </a:r>
            <a:r>
              <a:rPr lang="tr-TR" altLang="tr-TR" sz="1800" dirty="0" err="1"/>
              <a:t>Nûr</a:t>
            </a:r>
            <a:r>
              <a:rPr lang="tr-TR" altLang="tr-TR" sz="1800" dirty="0"/>
              <a:t> 24/41)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just"/>
            <a:r>
              <a:rPr lang="tr-TR" altLang="tr-TR" sz="3400" b="1" dirty="0">
                <a:solidFill>
                  <a:srgbClr val="990033"/>
                </a:solidFill>
              </a:rPr>
              <a:t>	Allah İnsana Çevreyle Ne Öğretir?</a:t>
            </a:r>
          </a:p>
        </p:txBody>
      </p:sp>
      <p:sp>
        <p:nvSpPr>
          <p:cNvPr id="43011" name="Rectangle 3"/>
          <p:cNvSpPr>
            <a:spLocks noGrp="1" noChangeArrowheads="1"/>
          </p:cNvSpPr>
          <p:nvPr>
            <p:ph idx="1"/>
          </p:nvPr>
        </p:nvSpPr>
        <p:spPr/>
        <p:txBody>
          <a:bodyPr/>
          <a:lstStyle/>
          <a:p>
            <a:pPr marL="609600" indent="-609600" algn="just">
              <a:buNone/>
            </a:pPr>
            <a:r>
              <a:rPr lang="tr-TR" altLang="tr-TR" dirty="0"/>
              <a:t>	2. Ne çok </a:t>
            </a:r>
            <a:r>
              <a:rPr lang="tr-TR" altLang="tr-TR" b="1" dirty="0"/>
              <a:t>nimet</a:t>
            </a:r>
            <a:r>
              <a:rPr lang="tr-TR" altLang="tr-TR" dirty="0"/>
              <a:t> içinde olduğunu ve bu nimetlerin bir </a:t>
            </a:r>
            <a:r>
              <a:rPr lang="tr-TR" altLang="tr-TR" b="1" dirty="0"/>
              <a:t>imtihana</a:t>
            </a:r>
            <a:r>
              <a:rPr lang="tr-TR" altLang="tr-TR" dirty="0"/>
              <a:t> işaret ettiğini:</a:t>
            </a:r>
          </a:p>
          <a:p>
            <a:pPr marL="609600" indent="-609600" algn="just">
              <a:buNone/>
            </a:pPr>
            <a:endParaRPr lang="tr-TR" altLang="tr-TR" dirty="0"/>
          </a:p>
          <a:p>
            <a:pPr marL="609600" indent="-609600" algn="just">
              <a:buNone/>
            </a:pPr>
            <a:r>
              <a:rPr lang="tr-TR" altLang="tr-TR" i="1" dirty="0"/>
              <a:t>	“İnsanların hangisinin daha güzel amel yaptığını deneyelim diye şüphesiz biz yeryüzündeki şeyleri ona bir ziynet yaptık.” </a:t>
            </a:r>
            <a:r>
              <a:rPr lang="tr-TR" altLang="tr-TR" sz="1800" dirty="0"/>
              <a:t>(</a:t>
            </a:r>
            <a:r>
              <a:rPr lang="tr-TR" altLang="tr-TR" sz="1800" dirty="0" err="1"/>
              <a:t>Kehf</a:t>
            </a:r>
            <a:r>
              <a:rPr lang="tr-TR" altLang="tr-TR" sz="1800" dirty="0"/>
              <a:t> 18/7)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just"/>
            <a:r>
              <a:rPr lang="tr-TR" altLang="tr-TR" sz="4000" b="1" dirty="0">
                <a:solidFill>
                  <a:srgbClr val="990033"/>
                </a:solidFill>
              </a:rPr>
              <a:t>	Allah İnsana Çevreyle Ne Öğretir?</a:t>
            </a:r>
          </a:p>
        </p:txBody>
      </p:sp>
      <p:sp>
        <p:nvSpPr>
          <p:cNvPr id="45059" name="Rectangle 3"/>
          <p:cNvSpPr>
            <a:spLocks noGrp="1" noChangeArrowheads="1"/>
          </p:cNvSpPr>
          <p:nvPr>
            <p:ph idx="1"/>
          </p:nvPr>
        </p:nvSpPr>
        <p:spPr>
          <a:xfrm>
            <a:off x="2825856" y="2520520"/>
            <a:ext cx="7384945" cy="3638981"/>
          </a:xfrm>
        </p:spPr>
        <p:txBody>
          <a:bodyPr/>
          <a:lstStyle/>
          <a:p>
            <a:pPr marL="609600" indent="-609600" algn="just">
              <a:lnSpc>
                <a:spcPct val="90000"/>
              </a:lnSpc>
              <a:buNone/>
            </a:pPr>
            <a:r>
              <a:rPr lang="tr-TR" altLang="tr-TR" dirty="0"/>
              <a:t>	3. Akıllı, güç sahibi ve şerefli varlık olmasının ona çevresi hakkında son sözü söyleme hakkı vermediğini, </a:t>
            </a:r>
            <a:r>
              <a:rPr lang="tr-TR" altLang="tr-TR" b="1" dirty="0"/>
              <a:t>sınırlarını </a:t>
            </a:r>
            <a:r>
              <a:rPr lang="tr-TR" altLang="tr-TR" dirty="0"/>
              <a:t>bilmesi gerektiğini:</a:t>
            </a:r>
          </a:p>
          <a:p>
            <a:pPr marL="609600" indent="-609600" algn="just">
              <a:lnSpc>
                <a:spcPct val="90000"/>
              </a:lnSpc>
              <a:buNone/>
            </a:pPr>
            <a:r>
              <a:rPr lang="tr-TR" altLang="tr-TR" i="1" dirty="0"/>
              <a:t>	</a:t>
            </a:r>
          </a:p>
          <a:p>
            <a:pPr marL="609600" indent="-609600" algn="just">
              <a:lnSpc>
                <a:spcPct val="90000"/>
              </a:lnSpc>
              <a:buNone/>
            </a:pPr>
            <a:r>
              <a:rPr lang="tr-TR" altLang="tr-TR" i="1" dirty="0"/>
              <a:t>	“Ey cin ve insan toplulukları! Göklerin ve yerin çevresini aşıp geçmeye gücünüz yetiyorsa geçin! Ama (Allah’ın verdiği) bir güç olmadan geçemezsiniz.” </a:t>
            </a:r>
            <a:r>
              <a:rPr lang="tr-TR" altLang="tr-TR" sz="2000" dirty="0"/>
              <a:t>(</a:t>
            </a:r>
            <a:r>
              <a:rPr lang="tr-TR" altLang="tr-TR" sz="2000" dirty="0" err="1"/>
              <a:t>Rahmân</a:t>
            </a:r>
            <a:r>
              <a:rPr lang="tr-TR" altLang="tr-TR" sz="2000" dirty="0"/>
              <a:t> 55/33)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just"/>
            <a:r>
              <a:rPr lang="tr-TR" altLang="tr-TR" sz="3400" b="1" dirty="0">
                <a:solidFill>
                  <a:srgbClr val="990033"/>
                </a:solidFill>
              </a:rPr>
              <a:t>	Allah İnsana Çevreyle Ne Öğretir?</a:t>
            </a:r>
          </a:p>
        </p:txBody>
      </p:sp>
      <p:sp>
        <p:nvSpPr>
          <p:cNvPr id="46083" name="Rectangle 3"/>
          <p:cNvSpPr>
            <a:spLocks noGrp="1" noChangeArrowheads="1"/>
          </p:cNvSpPr>
          <p:nvPr>
            <p:ph idx="1"/>
          </p:nvPr>
        </p:nvSpPr>
        <p:spPr>
          <a:xfrm>
            <a:off x="2825856" y="2520520"/>
            <a:ext cx="7518295" cy="3644784"/>
          </a:xfrm>
        </p:spPr>
        <p:txBody>
          <a:bodyPr>
            <a:normAutofit fontScale="92500" lnSpcReduction="20000"/>
          </a:bodyPr>
          <a:lstStyle/>
          <a:p>
            <a:pPr marL="609600" indent="-609600" algn="just">
              <a:lnSpc>
                <a:spcPct val="90000"/>
              </a:lnSpc>
              <a:buNone/>
            </a:pPr>
            <a:r>
              <a:rPr lang="tr-TR" altLang="tr-TR" sz="2800" dirty="0"/>
              <a:t>	4. Çevresiyle </a:t>
            </a:r>
            <a:r>
              <a:rPr lang="tr-TR" altLang="tr-TR" sz="2800" b="1" dirty="0"/>
              <a:t>özdeşim</a:t>
            </a:r>
            <a:r>
              <a:rPr lang="tr-TR" altLang="tr-TR" sz="2800" dirty="0"/>
              <a:t> kurması, tabiata dair benzetmeleri okurken kendisini düşünmesi gerektiğini:</a:t>
            </a:r>
          </a:p>
          <a:p>
            <a:pPr marL="609600" indent="-609600" algn="just">
              <a:lnSpc>
                <a:spcPct val="90000"/>
              </a:lnSpc>
              <a:buNone/>
            </a:pPr>
            <a:r>
              <a:rPr lang="tr-TR" altLang="tr-TR" sz="2800" i="1" dirty="0"/>
              <a:t>	</a:t>
            </a:r>
          </a:p>
          <a:p>
            <a:pPr marL="609600" indent="-609600" algn="just">
              <a:lnSpc>
                <a:spcPct val="90000"/>
              </a:lnSpc>
              <a:buNone/>
            </a:pPr>
            <a:r>
              <a:rPr lang="tr-TR" altLang="tr-TR" sz="2800" i="1" dirty="0"/>
              <a:t>	“Allah’ın rızasını kazanmak arzusuyla ve kalben mutmain olarak mallarını Allah yolunda harcayanların durumu, yüksekçe bir yerdeki güzel bir bahçenin durumu gibidir. Bol yağmur alınca iki kat ürün verir. Bol yağmur almasa bile ona çiseleme yeter. Allah, yaptıklarınızı hakkıyla görendir.” </a:t>
            </a:r>
            <a:r>
              <a:rPr lang="tr-TR" altLang="tr-TR" sz="1800" dirty="0"/>
              <a:t>(Bakara 2/265)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830603" y="1716752"/>
            <a:ext cx="8138120" cy="781968"/>
          </a:xfrm>
        </p:spPr>
        <p:txBody>
          <a:bodyPr/>
          <a:lstStyle/>
          <a:p>
            <a:r>
              <a:rPr lang="tr-TR" altLang="tr-TR" b="1" dirty="0" smtClean="0">
                <a:solidFill>
                  <a:srgbClr val="990033"/>
                </a:solidFill>
              </a:rPr>
              <a:t>Çevre </a:t>
            </a:r>
            <a:r>
              <a:rPr lang="tr-TR" altLang="tr-TR" b="1" dirty="0">
                <a:solidFill>
                  <a:srgbClr val="990033"/>
                </a:solidFill>
              </a:rPr>
              <a:t>deyince…</a:t>
            </a:r>
          </a:p>
        </p:txBody>
      </p:sp>
      <p:sp>
        <p:nvSpPr>
          <p:cNvPr id="13315" name="Rectangle 3"/>
          <p:cNvSpPr>
            <a:spLocks noGrp="1" noChangeArrowheads="1"/>
          </p:cNvSpPr>
          <p:nvPr>
            <p:ph idx="1"/>
          </p:nvPr>
        </p:nvSpPr>
        <p:spPr/>
        <p:txBody>
          <a:bodyPr/>
          <a:lstStyle/>
          <a:p>
            <a:pPr algn="just">
              <a:lnSpc>
                <a:spcPct val="90000"/>
              </a:lnSpc>
              <a:buFont typeface="Wingdings" panose="05000000000000000000" pitchFamily="2" charset="2"/>
              <a:buNone/>
            </a:pPr>
            <a:endParaRPr lang="tr-TR" altLang="tr-TR" dirty="0"/>
          </a:p>
          <a:p>
            <a:pPr algn="just">
              <a:lnSpc>
                <a:spcPct val="90000"/>
              </a:lnSpc>
              <a:buFont typeface="Wingdings" panose="05000000000000000000" pitchFamily="2" charset="2"/>
              <a:buNone/>
            </a:pPr>
            <a:r>
              <a:rPr lang="tr-TR" altLang="tr-TR" dirty="0"/>
              <a:t>	Canlı-cansız, maddi-manevi, görünür-görünmez, fiziksel-duygusal, bugünkü-yarınki boyutlarıyla,</a:t>
            </a:r>
          </a:p>
          <a:p>
            <a:pPr algn="just">
              <a:lnSpc>
                <a:spcPct val="90000"/>
              </a:lnSpc>
              <a:buFont typeface="Wingdings" panose="05000000000000000000" pitchFamily="2" charset="2"/>
              <a:buNone/>
            </a:pPr>
            <a:r>
              <a:rPr lang="tr-TR" altLang="tr-TR" dirty="0"/>
              <a:t>	İnsanoğlu için çevre </a:t>
            </a:r>
            <a:r>
              <a:rPr lang="tr-TR" altLang="tr-TR" b="1" dirty="0"/>
              <a:t>“hayat”</a:t>
            </a:r>
            <a:r>
              <a:rPr lang="tr-TR" altLang="tr-TR" dirty="0"/>
              <a:t> demektir.</a:t>
            </a:r>
          </a:p>
          <a:p>
            <a:pPr algn="just">
              <a:lnSpc>
                <a:spcPct val="90000"/>
              </a:lnSpc>
              <a:buFont typeface="Wingdings" panose="05000000000000000000" pitchFamily="2" charset="2"/>
              <a:buNone/>
            </a:pPr>
            <a:r>
              <a:rPr lang="tr-TR" altLang="tr-TR" dirty="0"/>
              <a:t> 	Hayatın rengi, ahengi, dirliği, bütünlüğü demektir.</a:t>
            </a:r>
          </a:p>
          <a:p>
            <a:pPr algn="just">
              <a:lnSpc>
                <a:spcPct val="90000"/>
              </a:lnSpc>
              <a:buFont typeface="Wingdings" panose="05000000000000000000" pitchFamily="2" charset="2"/>
              <a:buNone/>
            </a:pPr>
            <a:r>
              <a:rPr lang="tr-TR" altLang="tr-TR" dirty="0"/>
              <a:t>	Varlığın devamı, Allah’a ulaşmanın imkânı demektir.</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836712"/>
            <a:ext cx="1452600" cy="2542049"/>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1759597"/>
            <a:ext cx="67062" cy="426757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495600" y="1700808"/>
            <a:ext cx="7922096" cy="781968"/>
          </a:xfrm>
        </p:spPr>
        <p:txBody>
          <a:bodyPr/>
          <a:lstStyle/>
          <a:p>
            <a:r>
              <a:rPr lang="tr-TR" altLang="tr-TR" b="1" dirty="0" smtClean="0">
                <a:solidFill>
                  <a:srgbClr val="990033"/>
                </a:solidFill>
              </a:rPr>
              <a:t>	“</a:t>
            </a:r>
            <a:r>
              <a:rPr lang="tr-TR" altLang="tr-TR" b="1" dirty="0">
                <a:solidFill>
                  <a:srgbClr val="990033"/>
                </a:solidFill>
              </a:rPr>
              <a:t>Çevre ahlâkı” başlığı altında,</a:t>
            </a:r>
          </a:p>
        </p:txBody>
      </p:sp>
      <p:sp>
        <p:nvSpPr>
          <p:cNvPr id="49155" name="Rectangle 3"/>
          <p:cNvSpPr>
            <a:spLocks noGrp="1" noChangeArrowheads="1"/>
          </p:cNvSpPr>
          <p:nvPr>
            <p:ph idx="1"/>
          </p:nvPr>
        </p:nvSpPr>
        <p:spPr>
          <a:xfrm>
            <a:off x="2783632" y="2924944"/>
            <a:ext cx="7416057" cy="3205982"/>
          </a:xfrm>
        </p:spPr>
        <p:txBody>
          <a:bodyPr/>
          <a:lstStyle/>
          <a:p>
            <a:pPr>
              <a:buFont typeface="Wingdings" panose="05000000000000000000" pitchFamily="2" charset="2"/>
              <a:buNone/>
            </a:pPr>
            <a:r>
              <a:rPr lang="tr-TR" altLang="tr-TR" dirty="0"/>
              <a:t>	</a:t>
            </a:r>
          </a:p>
          <a:p>
            <a:pPr algn="just">
              <a:buFont typeface="Wingdings" panose="05000000000000000000" pitchFamily="2" charset="2"/>
              <a:buNone/>
            </a:pPr>
            <a:r>
              <a:rPr lang="tr-TR" altLang="tr-TR" dirty="0"/>
              <a:t>	</a:t>
            </a:r>
            <a:r>
              <a:rPr lang="tr-TR" altLang="tr-TR" sz="3400" b="1" dirty="0"/>
              <a:t>Biz ne öğretelim ki derde derman olsun?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tr-TR" altLang="tr-TR" b="1">
                <a:solidFill>
                  <a:srgbClr val="990033"/>
                </a:solidFill>
              </a:rPr>
              <a:t>	Ne öğretelim?</a:t>
            </a:r>
          </a:p>
        </p:txBody>
      </p:sp>
      <p:sp>
        <p:nvSpPr>
          <p:cNvPr id="21507" name="Rectangle 3"/>
          <p:cNvSpPr>
            <a:spLocks noGrp="1" noChangeArrowheads="1"/>
          </p:cNvSpPr>
          <p:nvPr>
            <p:ph idx="1"/>
          </p:nvPr>
        </p:nvSpPr>
        <p:spPr/>
        <p:txBody>
          <a:bodyPr/>
          <a:lstStyle/>
          <a:p>
            <a:pPr algn="just">
              <a:buFont typeface="Wingdings" panose="05000000000000000000" pitchFamily="2" charset="2"/>
              <a:buNone/>
            </a:pPr>
            <a:r>
              <a:rPr lang="tr-TR" altLang="tr-TR" b="1"/>
              <a:t>	1. Çevre, kutsal kodlara sahiptir ve kusursuzdur.</a:t>
            </a:r>
          </a:p>
          <a:p>
            <a:pPr algn="just">
              <a:buFont typeface="Wingdings" panose="05000000000000000000" pitchFamily="2" charset="2"/>
              <a:buNone/>
            </a:pPr>
            <a:r>
              <a:rPr lang="tr-TR" altLang="tr-TR" b="1"/>
              <a:t>	</a:t>
            </a:r>
          </a:p>
          <a:p>
            <a:pPr algn="just">
              <a:buFont typeface="Wingdings" panose="05000000000000000000" pitchFamily="2" charset="2"/>
              <a:buNone/>
            </a:pPr>
            <a:r>
              <a:rPr lang="tr-TR" altLang="tr-TR" b="1"/>
              <a:t>	</a:t>
            </a:r>
            <a:r>
              <a:rPr lang="tr-TR" altLang="tr-TR"/>
              <a:t>Çevre boş, vasıfsız, gelişigüzel bir hammadde yığını değildir. Aksine her zerresi anlam taşıyan, dengeli, muhteşem bir bütündür ve Yaratıcısını anlatır.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tr-TR" altLang="tr-TR" b="1">
                <a:solidFill>
                  <a:srgbClr val="990033"/>
                </a:solidFill>
              </a:rPr>
              <a:t>	Ne öğretelim?</a:t>
            </a:r>
          </a:p>
        </p:txBody>
      </p:sp>
      <p:sp>
        <p:nvSpPr>
          <p:cNvPr id="50179" name="Rectangle 3"/>
          <p:cNvSpPr>
            <a:spLocks noGrp="1" noChangeArrowheads="1"/>
          </p:cNvSpPr>
          <p:nvPr>
            <p:ph idx="1"/>
          </p:nvPr>
        </p:nvSpPr>
        <p:spPr/>
        <p:txBody>
          <a:bodyPr/>
          <a:lstStyle/>
          <a:p>
            <a:pPr algn="just">
              <a:buFont typeface="Wingdings" panose="05000000000000000000" pitchFamily="2" charset="2"/>
              <a:buNone/>
            </a:pPr>
            <a:r>
              <a:rPr lang="tr-TR" altLang="tr-TR" b="1"/>
              <a:t>	2. Çevre, insana faydası olduğu için değil, ilahi kudretin eseri olduğu için değerlidir.</a:t>
            </a:r>
          </a:p>
          <a:p>
            <a:pPr algn="just">
              <a:buFont typeface="Wingdings" panose="05000000000000000000" pitchFamily="2" charset="2"/>
              <a:buNone/>
            </a:pPr>
            <a:r>
              <a:rPr lang="tr-TR" altLang="tr-TR" b="1"/>
              <a:t>	</a:t>
            </a:r>
          </a:p>
          <a:p>
            <a:pPr algn="just">
              <a:buFont typeface="Wingdings" panose="05000000000000000000" pitchFamily="2" charset="2"/>
              <a:buNone/>
            </a:pPr>
            <a:r>
              <a:rPr lang="tr-TR" altLang="tr-TR" b="1"/>
              <a:t>	</a:t>
            </a:r>
            <a:r>
              <a:rPr lang="tr-TR" altLang="tr-TR"/>
              <a:t>Çevreye değer biçen Allah’tır. Dolayısıyla çevre-insan ilişkisi, özne-nesne ilişkisinden ziyade “öz değere sahip iki bütünün ilişkisi” olarak algılanmalıdır.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tr-TR" altLang="tr-TR" b="1" dirty="0">
                <a:solidFill>
                  <a:srgbClr val="990033"/>
                </a:solidFill>
              </a:rPr>
              <a:t>	Ne öğretelim?</a:t>
            </a:r>
          </a:p>
        </p:txBody>
      </p:sp>
      <p:sp>
        <p:nvSpPr>
          <p:cNvPr id="51203" name="Rectangle 3"/>
          <p:cNvSpPr>
            <a:spLocks noGrp="1" noChangeArrowheads="1"/>
          </p:cNvSpPr>
          <p:nvPr>
            <p:ph idx="1"/>
          </p:nvPr>
        </p:nvSpPr>
        <p:spPr>
          <a:xfrm>
            <a:off x="2825855" y="2520521"/>
            <a:ext cx="7591319" cy="3644784"/>
          </a:xfrm>
        </p:spPr>
        <p:txBody>
          <a:bodyPr>
            <a:normAutofit fontScale="92500" lnSpcReduction="10000"/>
          </a:bodyPr>
          <a:lstStyle/>
          <a:p>
            <a:pPr algn="just">
              <a:buFont typeface="Wingdings" panose="05000000000000000000" pitchFamily="2" charset="2"/>
              <a:buNone/>
            </a:pPr>
            <a:r>
              <a:rPr lang="tr-TR" altLang="tr-TR" sz="2800" b="1" dirty="0"/>
              <a:t>	3. “Yeryüzünün halifesi” olan insanoğlu, çevre konusunda sorumluluktan kaçmamalıdır.</a:t>
            </a:r>
          </a:p>
          <a:p>
            <a:pPr algn="just">
              <a:buFont typeface="Wingdings" panose="05000000000000000000" pitchFamily="2" charset="2"/>
              <a:buNone/>
            </a:pPr>
            <a:r>
              <a:rPr lang="tr-TR" altLang="tr-TR" sz="2800" b="1" dirty="0"/>
              <a:t>	</a:t>
            </a:r>
          </a:p>
          <a:p>
            <a:pPr algn="just">
              <a:buFont typeface="Wingdings" panose="05000000000000000000" pitchFamily="2" charset="2"/>
              <a:buNone/>
            </a:pPr>
            <a:r>
              <a:rPr lang="tr-TR" altLang="tr-TR" sz="2800" b="1" dirty="0"/>
              <a:t>	</a:t>
            </a:r>
            <a:r>
              <a:rPr lang="tr-TR" altLang="tr-TR" sz="2800" dirty="0"/>
              <a:t>“Halifelik” yani yeryüzünü Allah’ın muradına uygun biçimde imar etme vazifesi, lüksün değil yükümlülüğün adıdır; yeryüzünün efendisi değil dostu olmaktır.</a:t>
            </a:r>
          </a:p>
          <a:p>
            <a:pPr algn="just">
              <a:buFont typeface="Wingdings" panose="05000000000000000000" pitchFamily="2" charset="2"/>
              <a:buNone/>
            </a:pPr>
            <a:r>
              <a:rPr lang="tr-TR" altLang="tr-TR" sz="2800" dirty="0"/>
              <a:t>	Halifeliği sorumluluk yerine menfaat merkezli düşünmek, gücüne ve aklına tapan modern dönem insanının hastalığıdır.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tr-TR" altLang="tr-TR" b="1">
                <a:solidFill>
                  <a:srgbClr val="990033"/>
                </a:solidFill>
              </a:rPr>
              <a:t>	Ne öğretelim?</a:t>
            </a:r>
          </a:p>
        </p:txBody>
      </p:sp>
      <p:sp>
        <p:nvSpPr>
          <p:cNvPr id="52227" name="Rectangle 3"/>
          <p:cNvSpPr>
            <a:spLocks noGrp="1" noChangeArrowheads="1"/>
          </p:cNvSpPr>
          <p:nvPr>
            <p:ph idx="1"/>
          </p:nvPr>
        </p:nvSpPr>
        <p:spPr/>
        <p:txBody>
          <a:bodyPr>
            <a:normAutofit fontScale="92500"/>
          </a:bodyPr>
          <a:lstStyle/>
          <a:p>
            <a:pPr algn="just">
              <a:lnSpc>
                <a:spcPct val="80000"/>
              </a:lnSpc>
              <a:buFont typeface="Wingdings" panose="05000000000000000000" pitchFamily="2" charset="2"/>
              <a:buNone/>
            </a:pPr>
            <a:r>
              <a:rPr lang="tr-TR" altLang="tr-TR" sz="2800" b="1"/>
              <a:t>	4. İnsan, çevresinin “sahibi” değil, “emanetçisidir.” 	</a:t>
            </a:r>
          </a:p>
          <a:p>
            <a:pPr algn="just">
              <a:lnSpc>
                <a:spcPct val="80000"/>
              </a:lnSpc>
              <a:buFont typeface="Wingdings" panose="05000000000000000000" pitchFamily="2" charset="2"/>
              <a:buNone/>
            </a:pPr>
            <a:r>
              <a:rPr lang="tr-TR" altLang="tr-TR" sz="2800" b="1"/>
              <a:t>	</a:t>
            </a:r>
          </a:p>
          <a:p>
            <a:pPr algn="just">
              <a:lnSpc>
                <a:spcPct val="80000"/>
              </a:lnSpc>
              <a:buFont typeface="Wingdings" panose="05000000000000000000" pitchFamily="2" charset="2"/>
              <a:buNone/>
            </a:pPr>
            <a:r>
              <a:rPr lang="tr-TR" altLang="tr-TR" sz="2800" b="1"/>
              <a:t>	</a:t>
            </a:r>
            <a:r>
              <a:rPr lang="tr-TR" altLang="tr-TR" sz="2800"/>
              <a:t>Malı, eşi, çocukları, makamı, bedeni, canı, yeryüzünün güvenliği, ıslahı, adaleti, barışı, tabiatın sağlığı Allah tarafından insana emanet edilmiştir.</a:t>
            </a:r>
          </a:p>
          <a:p>
            <a:pPr algn="just">
              <a:lnSpc>
                <a:spcPct val="80000"/>
              </a:lnSpc>
              <a:buFont typeface="Wingdings" panose="05000000000000000000" pitchFamily="2" charset="2"/>
              <a:buNone/>
            </a:pPr>
            <a:r>
              <a:rPr lang="tr-TR" altLang="tr-TR" sz="2800"/>
              <a:t>	Kendine ait olmayan, bir diğer deyişle üzerlerinde istediği gibi tasarruf yetkisine sahip olmadığı bütün bu emanetler hakkında emanetin sahibi olan Allah’a bir gün hesap verecektir.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altLang="tr-TR" b="1">
                <a:solidFill>
                  <a:srgbClr val="990033"/>
                </a:solidFill>
              </a:rPr>
              <a:t>Unutulmamalıdır ki,</a:t>
            </a:r>
          </a:p>
        </p:txBody>
      </p:sp>
      <p:sp>
        <p:nvSpPr>
          <p:cNvPr id="18435" name="Rectangle 3"/>
          <p:cNvSpPr>
            <a:spLocks noGrp="1" noChangeArrowheads="1"/>
          </p:cNvSpPr>
          <p:nvPr>
            <p:ph idx="1"/>
          </p:nvPr>
        </p:nvSpPr>
        <p:spPr/>
        <p:txBody>
          <a:bodyPr>
            <a:normAutofit fontScale="92500"/>
          </a:bodyPr>
          <a:lstStyle/>
          <a:p>
            <a:pPr>
              <a:lnSpc>
                <a:spcPct val="90000"/>
              </a:lnSpc>
              <a:buFont typeface="Wingdings" panose="05000000000000000000" pitchFamily="2" charset="2"/>
              <a:buNone/>
            </a:pPr>
            <a:endParaRPr lang="tr-TR" altLang="tr-TR"/>
          </a:p>
          <a:p>
            <a:pPr algn="just">
              <a:lnSpc>
                <a:spcPct val="90000"/>
              </a:lnSpc>
              <a:buFont typeface="Wingdings" panose="05000000000000000000" pitchFamily="2" charset="2"/>
              <a:buNone/>
            </a:pPr>
            <a:r>
              <a:rPr lang="tr-TR" altLang="tr-TR"/>
              <a:t>	İnsan, çevresine ahlâklı davrandıkça kendisini koruyup yüceltecek, çevresine zulmettikçe kendisine yazık edecektir…</a:t>
            </a:r>
          </a:p>
          <a:p>
            <a:pPr algn="just">
              <a:lnSpc>
                <a:spcPct val="90000"/>
              </a:lnSpc>
              <a:buFont typeface="Wingdings" panose="05000000000000000000" pitchFamily="2" charset="2"/>
              <a:buNone/>
            </a:pPr>
            <a:endParaRPr lang="tr-TR" altLang="tr-TR"/>
          </a:p>
          <a:p>
            <a:pPr algn="just">
              <a:lnSpc>
                <a:spcPct val="90000"/>
              </a:lnSpc>
              <a:buFont typeface="Wingdings" panose="05000000000000000000" pitchFamily="2" charset="2"/>
              <a:buNone/>
            </a:pPr>
            <a:r>
              <a:rPr lang="tr-TR" altLang="tr-TR"/>
              <a:t>	Kirlenen bir çevre, kirlenmiş bilinçlerin eseridir. Bilinç arınması ise ancak çevre ahlâkı hakkında güçlü ve yerinde bir değer eğitimiyle mümkün olacaktır.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algn="ctr">
              <a:buFont typeface="Wingdings" panose="05000000000000000000" pitchFamily="2" charset="2"/>
              <a:buNone/>
            </a:pPr>
            <a:endParaRPr lang="tr-TR" altLang="tr-TR" sz="4200" b="1"/>
          </a:p>
          <a:p>
            <a:pPr algn="ctr">
              <a:buFont typeface="Wingdings" panose="05000000000000000000" pitchFamily="2" charset="2"/>
              <a:buNone/>
            </a:pPr>
            <a:r>
              <a:rPr lang="tr-TR" altLang="tr-TR" sz="4200" b="1"/>
              <a:t>TEŞEKKÜRLERİMLE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algn="just">
              <a:buFont typeface="Wingdings" panose="05000000000000000000" pitchFamily="2" charset="2"/>
              <a:buNone/>
            </a:pPr>
            <a:r>
              <a:rPr lang="tr-TR" altLang="zh-CN"/>
              <a:t>	İnsanın bir </a:t>
            </a:r>
            <a:r>
              <a:rPr lang="tr-TR" altLang="zh-CN" b="1"/>
              <a:t>çevre içinde</a:t>
            </a:r>
            <a:r>
              <a:rPr lang="tr-TR" altLang="zh-CN"/>
              <a:t>,</a:t>
            </a:r>
          </a:p>
          <a:p>
            <a:pPr algn="just">
              <a:buFont typeface="Wingdings" panose="05000000000000000000" pitchFamily="2" charset="2"/>
              <a:buNone/>
            </a:pPr>
            <a:r>
              <a:rPr lang="tr-TR" altLang="zh-CN"/>
              <a:t> 	bir </a:t>
            </a:r>
            <a:r>
              <a:rPr lang="tr-TR" altLang="zh-CN" b="1"/>
              <a:t>çevreyle birlikte</a:t>
            </a:r>
            <a:r>
              <a:rPr lang="tr-TR" altLang="zh-CN"/>
              <a:t>,</a:t>
            </a:r>
          </a:p>
          <a:p>
            <a:pPr algn="just">
              <a:buFont typeface="Wingdings" panose="05000000000000000000" pitchFamily="2" charset="2"/>
              <a:buNone/>
            </a:pPr>
            <a:r>
              <a:rPr lang="tr-TR" altLang="zh-CN"/>
              <a:t>	bir </a:t>
            </a:r>
            <a:r>
              <a:rPr lang="tr-TR" altLang="zh-CN" b="1"/>
              <a:t>çevreye muhtaç</a:t>
            </a:r>
            <a:r>
              <a:rPr lang="tr-TR" altLang="zh-CN"/>
              <a:t> yaratılması “tesadüf değildir.”</a:t>
            </a:r>
          </a:p>
          <a:p>
            <a:pPr algn="just">
              <a:buFont typeface="Wingdings" panose="05000000000000000000" pitchFamily="2" charset="2"/>
              <a:buNone/>
            </a:pPr>
            <a:r>
              <a:rPr lang="tr-TR" altLang="zh-CN"/>
              <a:t>	Yüce Yaratıcımız buyurur ki,</a:t>
            </a:r>
          </a:p>
          <a:p>
            <a:pPr algn="just">
              <a:buFont typeface="Wingdings" panose="05000000000000000000" pitchFamily="2" charset="2"/>
              <a:buNone/>
            </a:pPr>
            <a:r>
              <a:rPr lang="tr-TR" altLang="zh-CN"/>
              <a:t>	</a:t>
            </a:r>
            <a:r>
              <a:rPr lang="tr-TR" altLang="zh-CN" i="1"/>
              <a:t>“Biz yeri, göğü ve arasındakileri oyun olsun diye yaratmadık.”</a:t>
            </a:r>
            <a:r>
              <a:rPr lang="tr-TR" altLang="zh-CN"/>
              <a:t> </a:t>
            </a:r>
            <a:r>
              <a:rPr lang="tr-TR" altLang="zh-CN" sz="1800"/>
              <a:t>(Enbiyâ 21/16)</a:t>
            </a:r>
            <a:endParaRPr lang="tr-TR" altLang="tr-TR" sz="180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592" y="1759597"/>
            <a:ext cx="67062" cy="426757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886283" y="1759596"/>
            <a:ext cx="8893175" cy="652163"/>
          </a:xfrm>
        </p:spPr>
        <p:txBody>
          <a:bodyPr/>
          <a:lstStyle/>
          <a:p>
            <a:pPr algn="just"/>
            <a:r>
              <a:rPr lang="tr-TR" altLang="tr-TR" sz="3400" b="1" dirty="0">
                <a:solidFill>
                  <a:srgbClr val="990033"/>
                </a:solidFill>
              </a:rPr>
              <a:t>Çevre ile insan arasındaki döngüsel ilişki</a:t>
            </a:r>
            <a:endParaRPr lang="tr-TR" altLang="tr-TR" sz="3400" dirty="0"/>
          </a:p>
        </p:txBody>
      </p:sp>
      <p:sp>
        <p:nvSpPr>
          <p:cNvPr id="39939" name="Rectangle 3"/>
          <p:cNvSpPr>
            <a:spLocks noGrp="1" noChangeArrowheads="1"/>
          </p:cNvSpPr>
          <p:nvPr>
            <p:ph idx="1"/>
          </p:nvPr>
        </p:nvSpPr>
        <p:spPr>
          <a:xfrm>
            <a:off x="2886282" y="2564904"/>
            <a:ext cx="7531413" cy="3481561"/>
          </a:xfrm>
        </p:spPr>
        <p:txBody>
          <a:bodyPr/>
          <a:lstStyle/>
          <a:p>
            <a:pPr algn="just">
              <a:buFont typeface="Wingdings" panose="05000000000000000000" pitchFamily="2" charset="2"/>
              <a:buNone/>
            </a:pPr>
            <a:r>
              <a:rPr lang="tr-TR" altLang="tr-TR" dirty="0"/>
              <a:t>	Hz. Peygamber (sav), bu çift yönlü ve daimi </a:t>
            </a:r>
            <a:r>
              <a:rPr lang="tr-TR" altLang="zh-CN" dirty="0"/>
              <a:t>ilişkinin insana bakan yüzünü şöyle anlatır:</a:t>
            </a:r>
          </a:p>
          <a:p>
            <a:pPr algn="just">
              <a:buFont typeface="Wingdings" panose="05000000000000000000" pitchFamily="2" charset="2"/>
              <a:buNone/>
            </a:pPr>
            <a:r>
              <a:rPr lang="tr-TR" altLang="zh-CN" dirty="0"/>
              <a:t>	</a:t>
            </a:r>
          </a:p>
          <a:p>
            <a:pPr algn="just">
              <a:buFont typeface="Wingdings" panose="05000000000000000000" pitchFamily="2" charset="2"/>
              <a:buNone/>
            </a:pPr>
            <a:r>
              <a:rPr lang="tr-TR" altLang="zh-CN" dirty="0"/>
              <a:t>	</a:t>
            </a:r>
            <a:r>
              <a:rPr lang="tr-TR" altLang="zh-CN" i="1" dirty="0"/>
              <a:t>“Dört şey insanı mutlu eder: İyi huylu bir eş, geniş ev, iyi komşu ve sağlam binek. Dört şey de insanı mutsuz eder: Kötü komşu, kötü huylu bir eş, dar ev ve kötü binek.”   </a:t>
            </a:r>
            <a:r>
              <a:rPr lang="tr-TR" altLang="zh-CN" sz="1800" dirty="0"/>
              <a:t>(</a:t>
            </a:r>
            <a:r>
              <a:rPr lang="tr-TR" altLang="zh-CN" sz="1800" dirty="0" err="1"/>
              <a:t>İbn</a:t>
            </a:r>
            <a:r>
              <a:rPr lang="tr-TR" altLang="zh-CN" sz="1800" dirty="0"/>
              <a:t> </a:t>
            </a:r>
            <a:r>
              <a:rPr lang="tr-TR" altLang="zh-CN" sz="1800" dirty="0" err="1"/>
              <a:t>Hanbel</a:t>
            </a:r>
            <a:r>
              <a:rPr lang="tr-TR" altLang="zh-CN" sz="1800" dirty="0"/>
              <a:t>, </a:t>
            </a:r>
            <a:r>
              <a:rPr lang="tr-TR" altLang="zh-CN" sz="1800" i="1" dirty="0" err="1"/>
              <a:t>Müsned</a:t>
            </a:r>
            <a:r>
              <a:rPr lang="tr-TR" altLang="zh-CN" sz="1800" dirty="0"/>
              <a:t>, I/168)</a:t>
            </a:r>
            <a:endParaRPr lang="tr-TR" altLang="tr-TR" sz="18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836712"/>
            <a:ext cx="1452600" cy="2542049"/>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1759597"/>
            <a:ext cx="67062" cy="42675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490655" y="1759596"/>
            <a:ext cx="7970970" cy="724171"/>
          </a:xfrm>
        </p:spPr>
        <p:txBody>
          <a:bodyPr/>
          <a:lstStyle/>
          <a:p>
            <a:r>
              <a:rPr lang="tr-TR" altLang="tr-TR" sz="3400" b="1" dirty="0" smtClean="0">
                <a:solidFill>
                  <a:srgbClr val="990033"/>
                </a:solidFill>
              </a:rPr>
              <a:t>	Çevre </a:t>
            </a:r>
            <a:r>
              <a:rPr lang="tr-TR" altLang="tr-TR" sz="3400" b="1" dirty="0">
                <a:solidFill>
                  <a:srgbClr val="990033"/>
                </a:solidFill>
              </a:rPr>
              <a:t>ile insan arasındaki döngüsel ilişki</a:t>
            </a:r>
          </a:p>
        </p:txBody>
      </p:sp>
      <p:sp>
        <p:nvSpPr>
          <p:cNvPr id="40963" name="Rectangle 3"/>
          <p:cNvSpPr>
            <a:spLocks noGrp="1" noChangeArrowheads="1"/>
          </p:cNvSpPr>
          <p:nvPr>
            <p:ph idx="1"/>
          </p:nvPr>
        </p:nvSpPr>
        <p:spPr>
          <a:xfrm>
            <a:off x="2855640" y="2708920"/>
            <a:ext cx="7562056" cy="3337545"/>
          </a:xfrm>
        </p:spPr>
        <p:txBody>
          <a:bodyPr/>
          <a:lstStyle/>
          <a:p>
            <a:pPr algn="just">
              <a:buFont typeface="Wingdings" panose="05000000000000000000" pitchFamily="2" charset="2"/>
              <a:buNone/>
            </a:pPr>
            <a:r>
              <a:rPr lang="tr-TR" altLang="tr-TR" dirty="0"/>
              <a:t>	Çevreye bakan yüzünü ise şöyle anlatır:</a:t>
            </a:r>
          </a:p>
          <a:p>
            <a:pPr algn="just">
              <a:buFont typeface="Wingdings" panose="05000000000000000000" pitchFamily="2" charset="2"/>
              <a:buNone/>
            </a:pPr>
            <a:endParaRPr lang="tr-TR" altLang="tr-TR" dirty="0"/>
          </a:p>
          <a:p>
            <a:pPr algn="just">
              <a:buFont typeface="Wingdings" panose="05000000000000000000" pitchFamily="2" charset="2"/>
              <a:buNone/>
            </a:pPr>
            <a:r>
              <a:rPr lang="tr-TR" altLang="zh-CN" dirty="0"/>
              <a:t>	</a:t>
            </a:r>
            <a:r>
              <a:rPr lang="tr-TR" altLang="zh-CN" i="1" dirty="0"/>
              <a:t>“Kötü huylu bir kul öldüğünde, diğer kullar, şehirler, ağaçlar ve hayvanlar rahata erer!” </a:t>
            </a:r>
            <a:r>
              <a:rPr lang="tr-TR" altLang="zh-CN" sz="1800" dirty="0"/>
              <a:t>(</a:t>
            </a:r>
            <a:r>
              <a:rPr lang="tr-TR" altLang="zh-CN" sz="1800" dirty="0" err="1"/>
              <a:t>Buhârî</a:t>
            </a:r>
            <a:r>
              <a:rPr lang="tr-TR" altLang="zh-CN" sz="1800" dirty="0"/>
              <a:t>, </a:t>
            </a:r>
            <a:r>
              <a:rPr lang="tr-TR" altLang="zh-CN" sz="1800" dirty="0" err="1"/>
              <a:t>Rikâk</a:t>
            </a:r>
            <a:r>
              <a:rPr lang="tr-TR" altLang="zh-CN" sz="1800" dirty="0"/>
              <a:t>, 42)</a:t>
            </a:r>
            <a:endParaRPr lang="tr-TR" altLang="tr-TR" sz="1800"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836712"/>
            <a:ext cx="1452600" cy="2542049"/>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1759597"/>
            <a:ext cx="67062" cy="426757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90654" y="1735263"/>
            <a:ext cx="7927042" cy="781968"/>
          </a:xfrm>
        </p:spPr>
        <p:txBody>
          <a:bodyPr/>
          <a:lstStyle/>
          <a:p>
            <a:r>
              <a:rPr lang="tr-TR" altLang="tr-TR" b="1" dirty="0">
                <a:solidFill>
                  <a:srgbClr val="990033"/>
                </a:solidFill>
              </a:rPr>
              <a:t>	O halde,</a:t>
            </a:r>
          </a:p>
        </p:txBody>
      </p:sp>
      <p:sp>
        <p:nvSpPr>
          <p:cNvPr id="41987" name="Rectangle 3"/>
          <p:cNvSpPr>
            <a:spLocks noGrp="1" noChangeArrowheads="1"/>
          </p:cNvSpPr>
          <p:nvPr>
            <p:ph idx="1"/>
          </p:nvPr>
        </p:nvSpPr>
        <p:spPr>
          <a:xfrm>
            <a:off x="2994710" y="2517231"/>
            <a:ext cx="7422986" cy="3529234"/>
          </a:xfrm>
        </p:spPr>
        <p:txBody>
          <a:bodyPr/>
          <a:lstStyle/>
          <a:p>
            <a:pPr algn="just">
              <a:buFont typeface="Wingdings" panose="05000000000000000000" pitchFamily="2" charset="2"/>
              <a:buNone/>
            </a:pPr>
            <a:r>
              <a:rPr lang="tr-TR" altLang="zh-CN" dirty="0"/>
              <a:t>	Çevremiz aynamızdır.	</a:t>
            </a:r>
          </a:p>
          <a:p>
            <a:pPr algn="just">
              <a:buFont typeface="Wingdings" panose="05000000000000000000" pitchFamily="2" charset="2"/>
              <a:buNone/>
            </a:pPr>
            <a:r>
              <a:rPr lang="tr-TR" altLang="zh-CN" dirty="0"/>
              <a:t>	</a:t>
            </a:r>
          </a:p>
          <a:p>
            <a:pPr algn="just">
              <a:buFont typeface="Wingdings" panose="05000000000000000000" pitchFamily="2" charset="2"/>
              <a:buNone/>
            </a:pPr>
            <a:r>
              <a:rPr lang="tr-TR" altLang="zh-CN" dirty="0"/>
              <a:t>	İnsan, çevresine bakarak kendisini değerlendirmeli,</a:t>
            </a:r>
          </a:p>
          <a:p>
            <a:pPr algn="just">
              <a:buFont typeface="Wingdings" panose="05000000000000000000" pitchFamily="2" charset="2"/>
              <a:buNone/>
            </a:pPr>
            <a:r>
              <a:rPr lang="tr-TR" altLang="zh-CN" dirty="0"/>
              <a:t>	kendisine bakarak da çevresini anlamlandırmalıdır.</a:t>
            </a:r>
            <a:endParaRPr lang="tr-TR" altLang="tr-TR" dirty="0"/>
          </a:p>
          <a:p>
            <a:pPr algn="just">
              <a:buFont typeface="Wingdings" panose="05000000000000000000" pitchFamily="2" charset="2"/>
              <a:buNone/>
            </a:pPr>
            <a:endParaRPr lang="tr-TR" alt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836712"/>
            <a:ext cx="1452600" cy="2542049"/>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592" y="1759597"/>
            <a:ext cx="67062" cy="42675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ltLang="tr-TR" b="1">
                <a:solidFill>
                  <a:srgbClr val="990033"/>
                </a:solidFill>
              </a:rPr>
              <a:t>O zaman,</a:t>
            </a:r>
          </a:p>
        </p:txBody>
      </p:sp>
      <p:sp>
        <p:nvSpPr>
          <p:cNvPr id="8195" name="Rectangle 3"/>
          <p:cNvSpPr>
            <a:spLocks noGrp="1" noChangeArrowheads="1"/>
          </p:cNvSpPr>
          <p:nvPr>
            <p:ph idx="1"/>
          </p:nvPr>
        </p:nvSpPr>
        <p:spPr/>
        <p:txBody>
          <a:bodyPr/>
          <a:lstStyle/>
          <a:p>
            <a:pPr algn="ctr">
              <a:buFont typeface="Wingdings" panose="05000000000000000000" pitchFamily="2" charset="2"/>
              <a:buNone/>
            </a:pPr>
            <a:endParaRPr lang="tr-TR" altLang="tr-TR"/>
          </a:p>
          <a:p>
            <a:pPr algn="just">
              <a:buFont typeface="Wingdings" panose="05000000000000000000" pitchFamily="2" charset="2"/>
              <a:buNone/>
            </a:pPr>
            <a:r>
              <a:rPr lang="tr-TR" altLang="tr-TR" sz="3600"/>
              <a:t>	</a:t>
            </a:r>
            <a:r>
              <a:rPr lang="tr-TR" altLang="tr-TR" sz="3600" b="1"/>
              <a:t>Çevre denince zihinlerde olumlu bir çağrışım uyanması gerekmez mi?</a:t>
            </a:r>
          </a:p>
          <a:p>
            <a:pPr algn="just">
              <a:buFont typeface="Wingdings" panose="05000000000000000000" pitchFamily="2" charset="2"/>
              <a:buNone/>
            </a:pPr>
            <a:endParaRPr lang="tr-TR" altLang="tr-TR" sz="3600" b="1"/>
          </a:p>
          <a:p>
            <a:pPr algn="just">
              <a:buFont typeface="Wingdings" panose="05000000000000000000" pitchFamily="2" charset="2"/>
              <a:buNone/>
            </a:pPr>
            <a:r>
              <a:rPr lang="tr-TR" altLang="tr-TR" b="1"/>
              <a:t>	</a:t>
            </a:r>
          </a:p>
          <a:p>
            <a:pPr algn="just">
              <a:buFont typeface="Wingdings" panose="05000000000000000000" pitchFamily="2" charset="2"/>
              <a:buNone/>
            </a:pPr>
            <a:r>
              <a:rPr lang="tr-TR" altLang="tr-TR" b="1"/>
              <a:t> </a:t>
            </a:r>
          </a:p>
          <a:p>
            <a:pPr algn="just">
              <a:buFont typeface="Wingdings" panose="05000000000000000000" pitchFamily="2" charset="2"/>
              <a:buNone/>
            </a:pPr>
            <a:endParaRPr lang="tr-TR" altLang="tr-TR" sz="2000" b="1" i="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711624" y="1772816"/>
            <a:ext cx="7956377" cy="720080"/>
          </a:xfrm>
        </p:spPr>
        <p:txBody>
          <a:bodyPr/>
          <a:lstStyle/>
          <a:p>
            <a:r>
              <a:rPr lang="tr-TR" altLang="tr-TR" sz="3700" b="1" dirty="0">
                <a:solidFill>
                  <a:srgbClr val="990033"/>
                </a:solidFill>
              </a:rPr>
              <a:t>	Oysa,</a:t>
            </a:r>
          </a:p>
        </p:txBody>
      </p:sp>
      <p:sp>
        <p:nvSpPr>
          <p:cNvPr id="33795" name="Rectangle 3"/>
          <p:cNvSpPr>
            <a:spLocks noGrp="1" noChangeArrowheads="1"/>
          </p:cNvSpPr>
          <p:nvPr>
            <p:ph idx="1"/>
          </p:nvPr>
        </p:nvSpPr>
        <p:spPr>
          <a:xfrm>
            <a:off x="2855640" y="2492896"/>
            <a:ext cx="7417074" cy="3666605"/>
          </a:xfrm>
        </p:spPr>
        <p:txBody>
          <a:bodyPr>
            <a:normAutofit fontScale="92500" lnSpcReduction="10000"/>
          </a:bodyPr>
          <a:lstStyle/>
          <a:p>
            <a:pPr algn="ctr">
              <a:lnSpc>
                <a:spcPct val="90000"/>
              </a:lnSpc>
              <a:buFont typeface="Wingdings" panose="05000000000000000000" pitchFamily="2" charset="2"/>
              <a:buNone/>
            </a:pPr>
            <a:endParaRPr lang="tr-TR" altLang="tr-TR" sz="3800" i="1" dirty="0"/>
          </a:p>
          <a:p>
            <a:pPr algn="just">
              <a:lnSpc>
                <a:spcPct val="90000"/>
              </a:lnSpc>
              <a:buFont typeface="Wingdings" panose="05000000000000000000" pitchFamily="2" charset="2"/>
              <a:buNone/>
            </a:pPr>
            <a:r>
              <a:rPr lang="tr-TR" altLang="zh-CN" dirty="0"/>
              <a:t>	Bugün çevre denince </a:t>
            </a:r>
            <a:r>
              <a:rPr lang="tr-TR" altLang="tr-TR" dirty="0"/>
              <a:t>dile getirilen, tartışılan, iddia edilen ne varsa,</a:t>
            </a:r>
          </a:p>
          <a:p>
            <a:pPr algn="just">
              <a:lnSpc>
                <a:spcPct val="90000"/>
              </a:lnSpc>
            </a:pPr>
            <a:r>
              <a:rPr lang="tr-TR" altLang="tr-TR" dirty="0"/>
              <a:t>	acı,</a:t>
            </a:r>
          </a:p>
          <a:p>
            <a:pPr algn="just">
              <a:lnSpc>
                <a:spcPct val="90000"/>
              </a:lnSpc>
            </a:pPr>
            <a:r>
              <a:rPr lang="tr-TR" altLang="tr-TR" dirty="0"/>
              <a:t>	tükeniş,</a:t>
            </a:r>
          </a:p>
          <a:p>
            <a:pPr algn="just">
              <a:lnSpc>
                <a:spcPct val="90000"/>
              </a:lnSpc>
            </a:pPr>
            <a:r>
              <a:rPr lang="tr-TR" altLang="tr-TR" dirty="0"/>
              <a:t>	umutsuzluk,</a:t>
            </a:r>
          </a:p>
          <a:p>
            <a:pPr algn="just">
              <a:lnSpc>
                <a:spcPct val="90000"/>
              </a:lnSpc>
            </a:pPr>
            <a:r>
              <a:rPr lang="tr-TR" altLang="tr-TR" dirty="0"/>
              <a:t>	erdemsizlik,</a:t>
            </a:r>
          </a:p>
          <a:p>
            <a:pPr algn="just">
              <a:lnSpc>
                <a:spcPct val="90000"/>
              </a:lnSpc>
            </a:pPr>
            <a:r>
              <a:rPr lang="tr-TR" altLang="tr-TR" dirty="0"/>
              <a:t>	özen yoksunluğu üzerinedir.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711624" y="1772816"/>
            <a:ext cx="7956377" cy="720080"/>
          </a:xfrm>
        </p:spPr>
        <p:txBody>
          <a:bodyPr/>
          <a:lstStyle/>
          <a:p>
            <a:r>
              <a:rPr lang="tr-TR" altLang="tr-TR" sz="3700" b="1" dirty="0">
                <a:solidFill>
                  <a:srgbClr val="990033"/>
                </a:solidFill>
              </a:rPr>
              <a:t>	</a:t>
            </a:r>
            <a:r>
              <a:rPr lang="tr-TR" altLang="tr-TR" b="1" dirty="0">
                <a:solidFill>
                  <a:srgbClr val="990033"/>
                </a:solidFill>
              </a:rPr>
              <a:t>Çünkü</a:t>
            </a:r>
            <a:r>
              <a:rPr lang="tr-TR" altLang="tr-TR" sz="3700" b="1" dirty="0">
                <a:solidFill>
                  <a:srgbClr val="990033"/>
                </a:solidFill>
              </a:rPr>
              <a:t>,</a:t>
            </a:r>
          </a:p>
        </p:txBody>
      </p:sp>
      <p:sp>
        <p:nvSpPr>
          <p:cNvPr id="31747" name="Rectangle 3"/>
          <p:cNvSpPr>
            <a:spLocks noGrp="1" noChangeArrowheads="1"/>
          </p:cNvSpPr>
          <p:nvPr>
            <p:ph idx="1"/>
          </p:nvPr>
        </p:nvSpPr>
        <p:spPr>
          <a:xfrm>
            <a:off x="2711623" y="2564904"/>
            <a:ext cx="8496945" cy="3566022"/>
          </a:xfrm>
        </p:spPr>
        <p:txBody>
          <a:bodyPr/>
          <a:lstStyle/>
          <a:p>
            <a:pPr algn="ctr">
              <a:buFont typeface="Wingdings" panose="05000000000000000000" pitchFamily="2" charset="2"/>
              <a:buNone/>
            </a:pPr>
            <a:endParaRPr lang="tr-TR" altLang="tr-TR" sz="3800" i="1" dirty="0"/>
          </a:p>
          <a:p>
            <a:pPr algn="just">
              <a:buFont typeface="Wingdings" panose="05000000000000000000" pitchFamily="2" charset="2"/>
              <a:buNone/>
            </a:pPr>
            <a:r>
              <a:rPr lang="tr-TR" altLang="zh-CN" dirty="0"/>
              <a:t>	</a:t>
            </a:r>
            <a:r>
              <a:rPr lang="tr-TR" altLang="zh-CN" b="1" dirty="0"/>
              <a:t>İnsanoğlu bindiği dalı kesmiştir.</a:t>
            </a:r>
          </a:p>
          <a:p>
            <a:pPr algn="just">
              <a:buFont typeface="Wingdings" panose="05000000000000000000" pitchFamily="2" charset="2"/>
              <a:buNone/>
            </a:pPr>
            <a:r>
              <a:rPr lang="tr-TR" altLang="zh-CN" dirty="0"/>
              <a:t> 	Nefes almasını sağlayan ormanları yakmış, karnını doyuran toprakları çölleştirmiş, suya kandıran nehirleri kurutmuştur.</a:t>
            </a:r>
          </a:p>
          <a:p>
            <a:pPr algn="just">
              <a:buFont typeface="Wingdings" panose="05000000000000000000" pitchFamily="2" charset="2"/>
              <a:buNone/>
            </a:pPr>
            <a:r>
              <a:rPr lang="tr-TR" altLang="zh-CN" dirty="0"/>
              <a:t>	Çevresiyle dostça ve insaflı bir ilişki kurmayı başaramamıştır.</a:t>
            </a:r>
            <a:endParaRPr lang="tr-TR" alt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termark">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419</TotalTime>
  <Words>16</Words>
  <Application>Microsoft Office PowerPoint</Application>
  <PresentationFormat>Geniş ekran</PresentationFormat>
  <Paragraphs>108</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Times New Roman</vt:lpstr>
      <vt:lpstr>Wingdings</vt:lpstr>
      <vt:lpstr>Watermark</vt:lpstr>
      <vt:lpstr>PowerPoint Sunusu</vt:lpstr>
      <vt:lpstr>Çevre deyince…</vt:lpstr>
      <vt:lpstr>PowerPoint Sunusu</vt:lpstr>
      <vt:lpstr>Çevre ile insan arasındaki döngüsel ilişki</vt:lpstr>
      <vt:lpstr> Çevre ile insan arasındaki döngüsel ilişki</vt:lpstr>
      <vt:lpstr> O halde,</vt:lpstr>
      <vt:lpstr>O zaman,</vt:lpstr>
      <vt:lpstr> Oysa,</vt:lpstr>
      <vt:lpstr> Çünkü,</vt:lpstr>
      <vt:lpstr> Kur’an’a göre, </vt:lpstr>
      <vt:lpstr> Kur’an’a göre,</vt:lpstr>
      <vt:lpstr> O halde,</vt:lpstr>
      <vt:lpstr>PowerPoint Sunusu</vt:lpstr>
      <vt:lpstr> Demek ki,</vt:lpstr>
      <vt:lpstr> Allah’ın, İnsanı Çevre ile Eğitişi</vt:lpstr>
      <vt:lpstr> Allah İnsana Çevreyle Ne Öğretir?</vt:lpstr>
      <vt:lpstr> Allah İnsana Çevreyle Ne Öğretir?</vt:lpstr>
      <vt:lpstr> Allah İnsana Çevreyle Ne Öğretir?</vt:lpstr>
      <vt:lpstr> Allah İnsana Çevreyle Ne Öğretir?</vt:lpstr>
      <vt:lpstr> “Çevre ahlâkı” başlığı altında,</vt:lpstr>
      <vt:lpstr> Ne öğretelim?</vt:lpstr>
      <vt:lpstr> Ne öğretelim?</vt:lpstr>
      <vt:lpstr> Ne öğretelim?</vt:lpstr>
      <vt:lpstr> Ne öğretelim?</vt:lpstr>
      <vt:lpstr>Unutulmamalıdır ki,</vt:lpstr>
      <vt:lpstr>PowerPoint Sunusu</vt:lpstr>
    </vt:vector>
  </TitlesOfParts>
  <Company>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YETİMLERİMİZ VE BİZ</dc:title>
  <dc:creator>BM</dc:creator>
  <cp:keywords>Onur TEPEGÖZ;Grafiker</cp:keywords>
  <cp:lastModifiedBy>Onur TEPEGÖZ</cp:lastModifiedBy>
  <cp:revision>33</cp:revision>
  <dcterms:created xsi:type="dcterms:W3CDTF">2015-12-17T14:44:05Z</dcterms:created>
  <dcterms:modified xsi:type="dcterms:W3CDTF">2018-11-14T09:13:55Z</dcterms:modified>
</cp:coreProperties>
</file>